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1" r:id="rId3"/>
    <p:sldId id="259" r:id="rId4"/>
    <p:sldId id="281" r:id="rId5"/>
    <p:sldId id="282" r:id="rId6"/>
    <p:sldId id="262" r:id="rId7"/>
    <p:sldId id="28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CDCDC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xpcc-my.sharepoint.com/personal/stephen_xpcc_com/Documents/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xpcc-my.sharepoint.com/personal/stephen_xpcc_com/Documents/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M90U-80 Internal Runtime with 16 battery</a:t>
            </a:r>
            <a:r>
              <a:rPr lang="en-US" baseline="0" dirty="0"/>
              <a:t> modules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25D516C6-87A9-48F3-B477-DB30CDA6DA47}" type="VALUE">
                      <a:rPr lang="en-US" smtClean="0"/>
                      <a:pPr/>
                      <a:t>[VALUE]</a:t>
                    </a:fld>
                    <a:r>
                      <a:rPr lang="en-US"/>
                      <a:t> mins)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0C-43F1-A5BA-B1BA234690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83925B11-3335-4C3E-BC29-207AF85EA0FE}" type="VALUE">
                      <a:rPr lang="en-US" smtClean="0"/>
                      <a:pPr/>
                      <a:t>[VALUE]</a:t>
                    </a:fld>
                    <a:r>
                      <a:rPr lang="en-US"/>
                      <a:t> mins)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0C-43F1-A5BA-B1BA2346901A}"/>
                </c:ext>
              </c:extLst>
            </c:dLbl>
            <c:dLbl>
              <c:idx val="2"/>
              <c:layout>
                <c:manualLayout>
                  <c:x val="-4.9086757990867633E-2"/>
                  <c:y val="8.6996963233461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(9 mins)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5616438356164"/>
                      <c:h val="0.161967879272468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30C-43F1-A5BA-B1BA234690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(6</a:t>
                    </a:r>
                    <a:r>
                      <a:rPr lang="en-US" baseline="0"/>
                      <a:t> mins)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0C-43F1-A5BA-B1BA23469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Sheet7!$D$12:$D$15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cat>
          <c:val>
            <c:numRef>
              <c:f>Sheet7!$E$12:$E$15</c:f>
              <c:numCache>
                <c:formatCode>General</c:formatCode>
                <c:ptCount val="4"/>
                <c:pt idx="0">
                  <c:v>37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F-486C-85C2-64EEEA635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78144783"/>
        <c:axId val="1578145615"/>
      </c:barChart>
      <c:catAx>
        <c:axId val="15781447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UPS 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145615"/>
        <c:crosses val="autoZero"/>
        <c:auto val="1"/>
        <c:lblAlgn val="ctr"/>
        <c:lblOffset val="100"/>
        <c:noMultiLvlLbl val="0"/>
      </c:catAx>
      <c:valAx>
        <c:axId val="1578145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Runtime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14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Vertiv EXM </c:v>
                </c:pt>
                <c:pt idx="1">
                  <c:v>Eaton 93PM </c:v>
                </c:pt>
                <c:pt idx="2">
                  <c:v>M90U-140 </c:v>
                </c:pt>
                <c:pt idx="4">
                  <c:v>Vertiv EXM </c:v>
                </c:pt>
                <c:pt idx="5">
                  <c:v>Eaton 93PM </c:v>
                </c:pt>
                <c:pt idx="6">
                  <c:v>M90U-80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22.3</c:v>
                </c:pt>
                <c:pt idx="1">
                  <c:v>19.3</c:v>
                </c:pt>
                <c:pt idx="2">
                  <c:v>13.8</c:v>
                </c:pt>
                <c:pt idx="4">
                  <c:v>12.1</c:v>
                </c:pt>
                <c:pt idx="5">
                  <c:v>12.2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4-458C-BAC6-9CD9AF67D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6179567"/>
        <c:axId val="1086178607"/>
      </c:barChart>
      <c:catAx>
        <c:axId val="108617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178607"/>
        <c:crosses val="autoZero"/>
        <c:auto val="1"/>
        <c:lblAlgn val="ctr"/>
        <c:lblOffset val="100"/>
        <c:noMultiLvlLbl val="0"/>
      </c:catAx>
      <c:valAx>
        <c:axId val="108617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Sq Ft</a:t>
                </a:r>
              </a:p>
            </c:rich>
          </c:tx>
          <c:layout>
            <c:manualLayout>
              <c:xMode val="edge"/>
              <c:yMode val="edge"/>
              <c:x val="0.51624228037671749"/>
              <c:y val="0.85404187210243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17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25D516C6-87A9-48F3-B477-DB30CDA6DA47}" type="VALUE">
                      <a:rPr lang="en-US" smtClean="0"/>
                      <a:pPr/>
                      <a:t>[VALUE]</a:t>
                    </a:fld>
                    <a:r>
                      <a:rPr lang="en-US"/>
                      <a:t> mins)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0C-43F1-A5BA-B1BA234690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83925B11-3335-4C3E-BC29-207AF85EA0FE}" type="VALUE">
                      <a:rPr lang="en-US" smtClean="0"/>
                      <a:pPr/>
                      <a:t>[VALUE]</a:t>
                    </a:fld>
                    <a:r>
                      <a:rPr lang="en-US"/>
                      <a:t> mins)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0C-43F1-A5BA-B1BA2346901A}"/>
                </c:ext>
              </c:extLst>
            </c:dLbl>
            <c:dLbl>
              <c:idx val="2"/>
              <c:layout>
                <c:manualLayout>
                  <c:x val="-4.9086757990867633E-2"/>
                  <c:y val="8.6996963233461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(9 mins)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5616438356164"/>
                      <c:h val="0.161967879272468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30C-43F1-A5BA-B1BA234690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(6</a:t>
                    </a:r>
                    <a:r>
                      <a:rPr lang="en-US" baseline="0"/>
                      <a:t> mins)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0C-43F1-A5BA-B1BA23469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Sheet7!$D$12:$D$15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cat>
          <c:val>
            <c:numRef>
              <c:f>Sheet7!$E$12:$E$15</c:f>
              <c:numCache>
                <c:formatCode>General</c:formatCode>
                <c:ptCount val="4"/>
                <c:pt idx="0">
                  <c:v>37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F-486C-85C2-64EEEA635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78144783"/>
        <c:axId val="1578145615"/>
      </c:barChart>
      <c:catAx>
        <c:axId val="15781447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UPS 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145615"/>
        <c:crosses val="autoZero"/>
        <c:auto val="1"/>
        <c:lblAlgn val="ctr"/>
        <c:lblOffset val="100"/>
        <c:noMultiLvlLbl val="0"/>
      </c:catAx>
      <c:valAx>
        <c:axId val="1578145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Runtime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14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728DFF85-C7C3-4F3B-A78A-360B554D196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30CDB64-9617-40FF-B2D3-000A3ED51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AC35104-DA7E-4652-B83A-F43C1E2D7FAC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9D7851A-16E5-434E-B0FB-70A55A4402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7851A-16E5-434E-B0FB-70A55A4402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0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 rot="10800000">
            <a:off x="0" y="0"/>
            <a:ext cx="9144000" cy="617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584200" hangingPunct="0">
              <a:defRPr/>
            </a:pPr>
            <a:endParaRPr lang="en-US" sz="3600" dirty="0">
              <a:solidFill>
                <a:srgbClr val="BCBEC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9" name="Picture 8" descr="Xtreme-Power-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6367462"/>
            <a:ext cx="1371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lectronics, indoor, computer&#10;&#10;Description automatically generated">
            <a:extLst>
              <a:ext uri="{FF2B5EF4-FFF2-40B4-BE49-F238E27FC236}">
                <a16:creationId xmlns:a16="http://schemas.microsoft.com/office/drawing/2014/main" id="{6B354FFA-E6C8-CA26-D8F7-E69EB802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Picture 3" descr="C:\Users\bholderread\Desktop\xpc_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334650"/>
            <a:ext cx="2857500" cy="450000"/>
          </a:xfrm>
          <a:prstGeom prst="rect">
            <a:avLst/>
          </a:prstGeom>
          <a:noFill/>
        </p:spPr>
      </p:pic>
      <p:pic>
        <p:nvPicPr>
          <p:cNvPr id="9" name="Picture 4" descr="C:\Users\bholderread\Desktop\address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76800"/>
            <a:ext cx="314325" cy="266700"/>
          </a:xfrm>
          <a:prstGeom prst="rect">
            <a:avLst/>
          </a:prstGeom>
          <a:noFill/>
        </p:spPr>
      </p:pic>
      <p:pic>
        <p:nvPicPr>
          <p:cNvPr id="10" name="Picture 5" descr="C:\Users\bholderread\Desktop\phone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838700"/>
            <a:ext cx="304800" cy="342900"/>
          </a:xfrm>
          <a:prstGeom prst="rect">
            <a:avLst/>
          </a:prstGeom>
          <a:noFill/>
        </p:spPr>
      </p:pic>
      <p:pic>
        <p:nvPicPr>
          <p:cNvPr id="11" name="Picture 6" descr="C:\Users\bholderread\Desktop\email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5" y="4924425"/>
            <a:ext cx="295275" cy="180975"/>
          </a:xfrm>
          <a:prstGeom prst="rect">
            <a:avLst/>
          </a:prstGeom>
          <a:noFill/>
        </p:spPr>
      </p:pic>
      <p:pic>
        <p:nvPicPr>
          <p:cNvPr id="12" name="Picture 7" descr="C:\Users\bholderread\Desktop\website_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867275"/>
            <a:ext cx="314325" cy="3143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08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2286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230 Yuma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Denver, CO 80223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25146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(800) 582-4524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7244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sales@xpcc.com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70104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www.xpcc.com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213747" y="1028701"/>
            <a:ext cx="37338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M90U Three-Phase Modular UPS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15kW to 140kW 208/120V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28600" y="914400"/>
            <a:ext cx="29718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 txBox="1">
            <a:spLocks/>
          </p:cNvSpPr>
          <p:nvPr/>
        </p:nvSpPr>
        <p:spPr>
          <a:xfrm>
            <a:off x="228599" y="381000"/>
            <a:ext cx="6934201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 Product Family Overview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UPS  //  208/120VAC Three-Phase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0" y="5562600"/>
            <a:ext cx="1066800" cy="3048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M90U-80 UPS</a:t>
            </a: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Helvetica Light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5676900"/>
            <a:ext cx="1905000" cy="4191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M90U-140  UPS+ M90-BC</a:t>
            </a: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Helvetica Light" charset="0"/>
            </a:endParaRPr>
          </a:p>
        </p:txBody>
      </p:sp>
      <p:pic>
        <p:nvPicPr>
          <p:cNvPr id="2050" name="Picture 2" descr="C:\Marketing\Xtreme Power - USA\Marketing Collateral\Flyers\M90-80 or M901\m90-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66800"/>
            <a:ext cx="4114800" cy="4267200"/>
          </a:xfrm>
          <a:prstGeom prst="rect">
            <a:avLst/>
          </a:prstGeom>
          <a:noFill/>
        </p:spPr>
      </p:pic>
      <p:pic>
        <p:nvPicPr>
          <p:cNvPr id="2052" name="Picture 4" descr="C:\Users\shicks\Desktop\M90-80 &amp; 140 photos\m90-1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7493" y="1066800"/>
            <a:ext cx="4114800" cy="4457700"/>
          </a:xfrm>
          <a:prstGeom prst="rect">
            <a:avLst/>
          </a:prstGeom>
          <a:noFill/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2552700" y="5334000"/>
            <a:ext cx="1752600" cy="3048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Helvetica Ligh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4B952-0CAB-00E0-50B8-80F9850D30B6}"/>
              </a:ext>
            </a:extLst>
          </p:cNvPr>
          <p:cNvSpPr txBox="1"/>
          <p:nvPr/>
        </p:nvSpPr>
        <p:spPr>
          <a:xfrm>
            <a:off x="228599" y="1676400"/>
            <a:ext cx="3276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Introducing the Xtreme Power M90U UPS 208/120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V, 3-Phase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90U is a scalable, easy-to-deploy 15– 140kW N+1, UPS that delivers top performance to critical infrastructure in commercial and industrial facilities. 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90U UPS </a:t>
            </a:r>
            <a:r>
              <a:rPr lang="fi-FI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features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industry-leading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efficiency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a </a:t>
            </a:r>
            <a:r>
              <a:rPr lang="fi-FI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compact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footprint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device&#10;&#10;Description automatically generated">
            <a:extLst>
              <a:ext uri="{FF2B5EF4-FFF2-40B4-BE49-F238E27FC236}">
                <a16:creationId xmlns:a16="http://schemas.microsoft.com/office/drawing/2014/main" id="{5BE98336-0244-A138-D66E-AE00FF857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09" y="1006670"/>
            <a:ext cx="1844308" cy="461077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M90U-80 Features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Online UPS  //  208/120VAC Three-Phase</a:t>
            </a:r>
          </a:p>
          <a:p>
            <a:pPr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kern="0" dirty="0">
              <a:solidFill>
                <a:srgbClr val="A8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079017" y="3483840"/>
            <a:ext cx="6858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155217" y="4779240"/>
            <a:ext cx="6858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6" name="Content Placeholder 4"/>
          <p:cNvSpPr txBox="1">
            <a:spLocks/>
          </p:cNvSpPr>
          <p:nvPr/>
        </p:nvSpPr>
        <p:spPr>
          <a:xfrm>
            <a:off x="3536217" y="5465040"/>
            <a:ext cx="1752600" cy="304800"/>
          </a:xfrm>
          <a:prstGeom prst="rect">
            <a:avLst/>
          </a:prstGeom>
        </p:spPr>
        <p:txBody>
          <a:bodyPr/>
          <a:lstStyle/>
          <a:p>
            <a:pPr algn="ctr"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M90U-80 front</a:t>
            </a: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Helvetica Light" charset="0"/>
            </a:endParaRP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1504725" y="1219200"/>
            <a:ext cx="1752600" cy="3657600"/>
          </a:xfrm>
          <a:prstGeom prst="rect">
            <a:avLst/>
          </a:prstGeom>
        </p:spPr>
        <p:txBody>
          <a:bodyPr/>
          <a:lstStyle/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Top Feed Cable Entry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Modular Static Switch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20kW or 15kW </a:t>
            </a:r>
          </a:p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Power Modules</a:t>
            </a:r>
          </a:p>
          <a:p>
            <a:pPr defTabSz="410751" eaLnBrk="0" hangingPunct="0">
              <a:buSzPct val="100000"/>
              <a:defRPr/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Includes PFC rectifier, battery charger, inverter and control circuits</a:t>
            </a: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Battery Module</a:t>
            </a:r>
          </a:p>
          <a:p>
            <a:pPr defTabSz="410751" eaLnBrk="0" hangingPunct="0">
              <a:buSzPct val="100000"/>
              <a:defRPr/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Hot swappable modules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5532166" y="1388340"/>
            <a:ext cx="2392634" cy="265026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Maintenance Bypass</a:t>
            </a:r>
          </a:p>
          <a:p>
            <a:pPr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Full wrap around maintenance bypass with static switch interface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Front and Rear Clearance Required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564917" y="1828800"/>
            <a:ext cx="9906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H="1">
            <a:off x="3079017" y="2438400"/>
            <a:ext cx="10668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FE1EA4-A0C9-9CF4-E71A-151F04C1AB4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09900" y="1371600"/>
            <a:ext cx="7620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5B97D-73A6-DC19-A40B-67735F4C2A6D}"/>
              </a:ext>
            </a:extLst>
          </p:cNvPr>
          <p:cNvCxnSpPr>
            <a:cxnSpLocks/>
          </p:cNvCxnSpPr>
          <p:nvPr/>
        </p:nvCxnSpPr>
        <p:spPr bwMode="auto">
          <a:xfrm>
            <a:off x="5105400" y="2819400"/>
            <a:ext cx="4572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 txBox="1">
            <a:spLocks/>
          </p:cNvSpPr>
          <p:nvPr/>
        </p:nvSpPr>
        <p:spPr>
          <a:xfrm>
            <a:off x="381000" y="381000"/>
            <a:ext cx="71628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kern="0" dirty="0">
              <a:solidFill>
                <a:srgbClr val="A8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5AB52A-102B-FF32-5166-F3941BDCC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407042"/>
              </p:ext>
            </p:extLst>
          </p:nvPr>
        </p:nvGraphicFramePr>
        <p:xfrm>
          <a:off x="228600" y="2698587"/>
          <a:ext cx="5562600" cy="263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2F8DB10C-20E1-9819-9862-73736ECBE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9718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EFC0F-B7E2-C830-2097-EC390AAC5EE9}"/>
              </a:ext>
            </a:extLst>
          </p:cNvPr>
          <p:cNvSpPr txBox="1"/>
          <p:nvPr/>
        </p:nvSpPr>
        <p:spPr>
          <a:xfrm>
            <a:off x="228599" y="381000"/>
            <a:ext cx="6629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M90U-80 Internal Battery 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UPS  //  208/120VAC Three-Phase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425C9-C7F2-5009-CFA5-12BA9CB619B1}"/>
              </a:ext>
            </a:extLst>
          </p:cNvPr>
          <p:cNvSpPr txBox="1"/>
          <p:nvPr/>
        </p:nvSpPr>
        <p:spPr>
          <a:xfrm>
            <a:off x="228599" y="1371600"/>
            <a:ext cx="5257801" cy="83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M90U-80 internal Battery Modules provide a wide range of runtimes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7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computer server">
            <a:extLst>
              <a:ext uri="{FF2B5EF4-FFF2-40B4-BE49-F238E27FC236}">
                <a16:creationId xmlns:a16="http://schemas.microsoft.com/office/drawing/2014/main" id="{3A139C73-64D6-5482-5F9C-07DDE9311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6" r="10990"/>
          <a:stretch/>
        </p:blipFill>
        <p:spPr>
          <a:xfrm>
            <a:off x="5746275" y="228600"/>
            <a:ext cx="2903411" cy="59613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171485" y="381000"/>
            <a:ext cx="4629115" cy="8382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M90U-80 and M90U-140 Footprint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UPS  //  208/120VAC Three-Phase</a:t>
            </a: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dirty="0">
              <a:solidFill>
                <a:srgbClr val="034EA2"/>
              </a:solidFill>
            </a:endParaRPr>
          </a:p>
          <a:p>
            <a:pPr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kern="0" dirty="0">
              <a:solidFill>
                <a:srgbClr val="A8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CF38C-2C50-CB14-3837-F650FDB9D5A4}"/>
              </a:ext>
            </a:extLst>
          </p:cNvPr>
          <p:cNvSpPr txBox="1"/>
          <p:nvPr/>
        </p:nvSpPr>
        <p:spPr>
          <a:xfrm>
            <a:off x="4674678" y="5006169"/>
            <a:ext cx="1902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M90U-80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CDE8D-FE92-EB9E-D34E-78F2560C85BC}"/>
              </a:ext>
            </a:extLst>
          </p:cNvPr>
          <p:cNvSpPr txBox="1"/>
          <p:nvPr/>
        </p:nvSpPr>
        <p:spPr>
          <a:xfrm>
            <a:off x="6123225" y="4952835"/>
            <a:ext cx="302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M90U-140 with M90-BC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FD088-5BEE-2975-E802-6930B871683A}"/>
              </a:ext>
            </a:extLst>
          </p:cNvPr>
          <p:cNvSpPr txBox="1"/>
          <p:nvPr/>
        </p:nvSpPr>
        <p:spPr>
          <a:xfrm>
            <a:off x="114300" y="1678578"/>
            <a:ext cx="472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 leading footprint saves up to 40% floorspace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4C051414-FFF4-74A1-AF22-9F61E6C64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2813"/>
            <a:ext cx="2296319" cy="4402776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43CC658-536F-0978-14ED-0D7C57B83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446384"/>
              </p:ext>
            </p:extLst>
          </p:nvPr>
        </p:nvGraphicFramePr>
        <p:xfrm>
          <a:off x="171486" y="2966774"/>
          <a:ext cx="5199887" cy="296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304D27-6923-D63F-5D60-410D9852FD1C}"/>
              </a:ext>
            </a:extLst>
          </p:cNvPr>
          <p:cNvSpPr txBox="1"/>
          <p:nvPr/>
        </p:nvSpPr>
        <p:spPr>
          <a:xfrm>
            <a:off x="114301" y="2509574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Footprint </a:t>
            </a:r>
            <a:r>
              <a:rPr lang="en-US" sz="140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(</a:t>
            </a:r>
            <a:r>
              <a:rPr lang="fi-FI" sz="140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ft</a:t>
            </a:r>
            <a:r>
              <a:rPr lang="fi-FI" sz="1400" i="0" u="none" strike="noStrike" kern="1200" spc="0" baseline="300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2</a:t>
            </a:r>
            <a:r>
              <a:rPr lang="en-US" sz="140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) including batteries and maintenance bypass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46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828299"/>
            <a:ext cx="4703305" cy="5267701"/>
          </a:xfrm>
          <a:prstGeom prst="rect">
            <a:avLst/>
          </a:prstGeom>
          <a:noFill/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381000" y="381000"/>
            <a:ext cx="72390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M90U-140 Product Features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Online UPS  //  208/120VAC Three-Phase</a:t>
            </a:r>
          </a:p>
          <a:p>
            <a:pPr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kern="0" dirty="0">
              <a:solidFill>
                <a:srgbClr val="A80000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337489" y="5638800"/>
            <a:ext cx="2295526" cy="304794"/>
          </a:xfrm>
          <a:prstGeom prst="rect">
            <a:avLst/>
          </a:prstGeom>
        </p:spPr>
        <p:txBody>
          <a:bodyPr/>
          <a:lstStyle/>
          <a:p>
            <a:pPr algn="ctr"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M90U-140 + M90-BC front</a:t>
            </a:r>
          </a:p>
          <a:p>
            <a:pPr algn="ctr"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Helvetica Light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714625" y="3248025"/>
            <a:ext cx="4572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9" name="Content Placeholder 4"/>
          <p:cNvSpPr txBox="1">
            <a:spLocks/>
          </p:cNvSpPr>
          <p:nvPr/>
        </p:nvSpPr>
        <p:spPr>
          <a:xfrm>
            <a:off x="1295400" y="2667000"/>
            <a:ext cx="1447800" cy="12192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kern="0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100A Breaker per Battery String</a:t>
            </a:r>
          </a:p>
          <a:p>
            <a:pPr defTabSz="410751" hangingPunct="0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Isolate individual strings for service or replacement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295400" y="1371600"/>
            <a:ext cx="1447800" cy="12192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kern="0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Up to 8 Battery Strings</a:t>
            </a:r>
          </a:p>
          <a:p>
            <a:pPr defTabSz="410751" hangingPunct="0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Each string consists of 4 battery modules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667000" y="1905000"/>
            <a:ext cx="4572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4" name="Content Placeholder 4"/>
          <p:cNvSpPr txBox="1">
            <a:spLocks/>
          </p:cNvSpPr>
          <p:nvPr/>
        </p:nvSpPr>
        <p:spPr>
          <a:xfrm>
            <a:off x="1295400" y="4267200"/>
            <a:ext cx="1447800" cy="12192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kern="0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Hot Swappable Modules</a:t>
            </a:r>
          </a:p>
          <a:p>
            <a:pPr defTabSz="410751" hangingPunct="0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Reduces service time and expense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2581274" y="4724400"/>
            <a:ext cx="6096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8" name="Content Placeholder 4"/>
          <p:cNvSpPr txBox="1">
            <a:spLocks/>
          </p:cNvSpPr>
          <p:nvPr/>
        </p:nvSpPr>
        <p:spPr>
          <a:xfrm>
            <a:off x="6019800" y="2819400"/>
            <a:ext cx="1981200" cy="3048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Modular Static Switch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5105400" y="2971800"/>
            <a:ext cx="9144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6019800" y="1828800"/>
            <a:ext cx="2209800" cy="1143000"/>
          </a:xfrm>
          <a:prstGeom prst="rect">
            <a:avLst/>
          </a:prstGeom>
        </p:spPr>
        <p:txBody>
          <a:bodyPr/>
          <a:lstStyle/>
          <a:p>
            <a:pPr defTabSz="410751" hangingPunct="0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Maintenance Bypass</a:t>
            </a:r>
          </a:p>
          <a:p>
            <a:pPr defTabSz="410751" hangingPunct="0"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Full wrap around maintenance bypass with static switch interface</a:t>
            </a: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029200" y="2286000"/>
            <a:ext cx="9906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105400" y="3657600"/>
            <a:ext cx="9144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7" name="Content Placeholder 4"/>
          <p:cNvSpPr txBox="1">
            <a:spLocks/>
          </p:cNvSpPr>
          <p:nvPr/>
        </p:nvSpPr>
        <p:spPr>
          <a:xfrm>
            <a:off x="6019800" y="3429000"/>
            <a:ext cx="2590800" cy="1143000"/>
          </a:xfrm>
          <a:prstGeom prst="rect">
            <a:avLst/>
          </a:prstGeom>
        </p:spPr>
        <p:txBody>
          <a:bodyPr/>
          <a:lstStyle/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20kW or 15kW Power Modules</a:t>
            </a:r>
          </a:p>
          <a:p>
            <a:pPr defTabSz="410751" eaLnBrk="0" hangingPunct="0">
              <a:buSzPct val="100000"/>
              <a:defRPr/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Helvetica Light" charset="0"/>
              </a:rPr>
              <a:t>Includes PFC rectifier, battery charger, inverter and control circuits</a:t>
            </a:r>
          </a:p>
          <a:p>
            <a:pPr defTabSz="410751" hangingPunct="0">
              <a:spcBef>
                <a:spcPts val="0"/>
              </a:spcBef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Helvetica Light" charset="0"/>
            </a:endParaRPr>
          </a:p>
          <a:p>
            <a:pPr defTabSz="410751" hangingPunct="0">
              <a:defRPr/>
            </a:pPr>
            <a:endParaRPr lang="en-US" sz="1200" b="1" dirty="0">
              <a:solidFill>
                <a:srgbClr val="034EA2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CB707-76AF-567A-A753-DDAEB314F875}"/>
              </a:ext>
            </a:extLst>
          </p:cNvPr>
          <p:cNvSpPr txBox="1"/>
          <p:nvPr/>
        </p:nvSpPr>
        <p:spPr>
          <a:xfrm>
            <a:off x="6019801" y="1371600"/>
            <a:ext cx="2438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Top Feed Cable Entry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10E4A7-46E0-FDE6-F684-42044F1B4575}"/>
              </a:ext>
            </a:extLst>
          </p:cNvPr>
          <p:cNvCxnSpPr>
            <a:cxnSpLocks/>
          </p:cNvCxnSpPr>
          <p:nvPr/>
        </p:nvCxnSpPr>
        <p:spPr bwMode="auto">
          <a:xfrm>
            <a:off x="5105400" y="1512932"/>
            <a:ext cx="9144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A3A00-E4FC-47EE-9F6B-C60745FFFBD2}"/>
              </a:ext>
            </a:extLst>
          </p:cNvPr>
          <p:cNvSpPr txBox="1"/>
          <p:nvPr/>
        </p:nvSpPr>
        <p:spPr>
          <a:xfrm>
            <a:off x="6012366" y="4343400"/>
            <a:ext cx="289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51" hangingPunct="0">
              <a:defRPr/>
            </a:pPr>
            <a:r>
              <a:rPr lang="en-US" sz="1200" b="1" dirty="0">
                <a:solidFill>
                  <a:srgbClr val="034EA2"/>
                </a:solidFill>
                <a:latin typeface="Calibri" pitchFamily="34" charset="0"/>
                <a:sym typeface="Helvetica Light" charset="0"/>
              </a:rPr>
              <a:t>Up to 8 Power Modules </a:t>
            </a:r>
          </a:p>
          <a:p>
            <a:pPr defTabSz="410751" hangingPunct="0">
              <a:defRPr/>
            </a:pPr>
            <a:r>
              <a:rPr lang="en-US" sz="1200" dirty="0">
                <a:latin typeface="Calibri" pitchFamily="34" charset="0"/>
                <a:sym typeface="Helvetica Light" charset="0"/>
              </a:rPr>
              <a:t>Configure for 140kW capacity or 140kW N+1 redundancy</a:t>
            </a:r>
          </a:p>
          <a:p>
            <a:pPr defTabSz="410751" eaLnBrk="0" hangingPunct="0">
              <a:buSzPct val="100000"/>
              <a:defRPr/>
            </a:pPr>
            <a:endParaRPr lang="en-US" sz="1800" kern="0" dirty="0">
              <a:latin typeface="Calibri" pitchFamily="34" charset="0"/>
              <a:sym typeface="Helvetica Light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70E7FA-DEB8-0C05-7F3B-5F4DDEE07C9C}"/>
              </a:ext>
            </a:extLst>
          </p:cNvPr>
          <p:cNvCxnSpPr/>
          <p:nvPr/>
        </p:nvCxnSpPr>
        <p:spPr bwMode="auto">
          <a:xfrm flipH="1">
            <a:off x="5067300" y="4495800"/>
            <a:ext cx="9144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 txBox="1">
            <a:spLocks/>
          </p:cNvSpPr>
          <p:nvPr/>
        </p:nvSpPr>
        <p:spPr>
          <a:xfrm>
            <a:off x="381000" y="381000"/>
            <a:ext cx="71628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eaLnBrk="0" hangingPunct="0">
              <a:spcBef>
                <a:spcPts val="2950"/>
              </a:spcBef>
              <a:buSzPct val="100000"/>
            </a:pPr>
            <a:endParaRPr lang="en-US" sz="2400" kern="0" dirty="0">
              <a:solidFill>
                <a:srgbClr val="A8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5AB52A-102B-FF32-5166-F3941BDCC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786332"/>
              </p:ext>
            </p:extLst>
          </p:nvPr>
        </p:nvGraphicFramePr>
        <p:xfrm>
          <a:off x="228600" y="2698587"/>
          <a:ext cx="5562600" cy="263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8EFC0F-B7E2-C830-2097-EC390AAC5EE9}"/>
              </a:ext>
            </a:extLst>
          </p:cNvPr>
          <p:cNvSpPr txBox="1"/>
          <p:nvPr/>
        </p:nvSpPr>
        <p:spPr>
          <a:xfrm>
            <a:off x="220717" y="205953"/>
            <a:ext cx="6747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>
                <a:solidFill>
                  <a:srgbClr val="034EA2"/>
                </a:solidFill>
              </a:rPr>
              <a:t>M90U-140 with M90-BC Battery 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Modular UPS  //  208/120VAC Three-Phase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425C9-C7F2-5009-CFA5-12BA9CB619B1}"/>
              </a:ext>
            </a:extLst>
          </p:cNvPr>
          <p:cNvSpPr txBox="1"/>
          <p:nvPr/>
        </p:nvSpPr>
        <p:spPr>
          <a:xfrm>
            <a:off x="381000" y="1371600"/>
            <a:ext cx="510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M90U-140 with M90-BC provides a wide range of runtimes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close-up of a computer server">
            <a:extLst>
              <a:ext uri="{FF2B5EF4-FFF2-40B4-BE49-F238E27FC236}">
                <a16:creationId xmlns:a16="http://schemas.microsoft.com/office/drawing/2014/main" id="{44EF5FA6-3E28-3F7C-5356-21AC02F9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6" r="10990"/>
          <a:stretch/>
        </p:blipFill>
        <p:spPr>
          <a:xfrm>
            <a:off x="5746276" y="205953"/>
            <a:ext cx="2940524" cy="5983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1579F-A70D-F21C-AB6D-82C7985ED717}"/>
              </a:ext>
            </a:extLst>
          </p:cNvPr>
          <p:cNvSpPr txBox="1"/>
          <p:nvPr/>
        </p:nvSpPr>
        <p:spPr>
          <a:xfrm>
            <a:off x="-1905000" y="2369468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M90U-140 Internal Runtime with 8 battery strings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7648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13102</TotalTime>
  <Words>371</Words>
  <Application>Microsoft Macintosh PowerPoint</Application>
  <PresentationFormat>On-screen Show (4:3)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Blake Holderread</dc:creator>
  <cp:lastModifiedBy>Tom Ebner</cp:lastModifiedBy>
  <cp:revision>601</cp:revision>
  <cp:lastPrinted>2015-01-07T16:34:40Z</cp:lastPrinted>
  <dcterms:created xsi:type="dcterms:W3CDTF">2013-11-05T21:37:11Z</dcterms:created>
  <dcterms:modified xsi:type="dcterms:W3CDTF">2024-06-09T19:58:23Z</dcterms:modified>
</cp:coreProperties>
</file>